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202" r:id="rId19"/>
    <p:sldId id="1203" r:id="rId20"/>
    <p:sldId id="1185" r:id="rId21"/>
    <p:sldId id="1204" r:id="rId22"/>
    <p:sldId id="1186" r:id="rId23"/>
    <p:sldId id="1127" r:id="rId24"/>
    <p:sldId id="1205" r:id="rId25"/>
    <p:sldId id="1188" r:id="rId26"/>
    <p:sldId id="1189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224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135" r:id="rId62"/>
    <p:sldId id="1163" r:id="rId63"/>
    <p:sldId id="1164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173" r:id="rId79"/>
    <p:sldId id="1174" r:id="rId80"/>
    <p:sldId id="1175" r:id="rId81"/>
    <p:sldId id="1176" r:id="rId82"/>
    <p:sldId id="1177" r:id="rId83"/>
    <p:sldId id="1178" r:id="rId84"/>
    <p:sldId id="1179" r:id="rId85"/>
    <p:sldId id="1180" r:id="rId86"/>
    <p:sldId id="975" r:id="rId87"/>
    <p:sldId id="1123" r:id="rId88"/>
    <p:sldId id="1124" r:id="rId89"/>
    <p:sldId id="1125" r:id="rId90"/>
    <p:sldId id="1213" r:id="rId91"/>
    <p:sldId id="1211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131" dt="2022-07-11T13:32:59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undo custSel modSld">
      <pc:chgData name="Biersach, David" userId="14a9feb0-85a7-4da4-be8a-c1e22b637acc" providerId="ADAL" clId="{9F2F204F-5745-42F9-8E30-1715F5D426D6}" dt="2022-07-11T13:33:05.533" v="300"/>
      <pc:docMkLst>
        <pc:docMk/>
      </pc:docMkLst>
      <pc:sldChg chg="addSp delSp modSp mod modAnim">
        <pc:chgData name="Biersach, David" userId="14a9feb0-85a7-4da4-be8a-c1e22b637acc" providerId="ADAL" clId="{9F2F204F-5745-42F9-8E30-1715F5D426D6}" dt="2022-07-11T13:33:05.533" v="300"/>
        <pc:sldMkLst>
          <pc:docMk/>
          <pc:sldMk cId="2382924442" sldId="1114"/>
        </pc:sldMkLst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3" creationId="{65DC9848-28FE-FD9E-18C6-B95777528B0B}"/>
          </ac:spMkLst>
        </pc:spChg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12" creationId="{92C41B26-15A1-159D-0247-D5E0B9668961}"/>
          </ac:spMkLst>
        </pc:spChg>
        <pc:spChg chg="mod">
          <ac:chgData name="Biersach, David" userId="14a9feb0-85a7-4da4-be8a-c1e22b637acc" providerId="ADAL" clId="{9F2F204F-5745-42F9-8E30-1715F5D426D6}" dt="2022-07-11T13:29:14.997" v="276" actId="1076"/>
          <ac:spMkLst>
            <pc:docMk/>
            <pc:sldMk cId="2382924442" sldId="1114"/>
            <ac:spMk id="26" creationId="{84BCF049-F22A-491F-BC1E-F3EE30EE2CD5}"/>
          </ac:spMkLst>
        </pc:spChg>
        <pc:grpChg chg="add del mod">
          <ac:chgData name="Biersach, David" userId="14a9feb0-85a7-4da4-be8a-c1e22b637acc" providerId="ADAL" clId="{9F2F204F-5745-42F9-8E30-1715F5D426D6}" dt="2022-07-11T13:32:14.741" v="297" actId="165"/>
          <ac:grpSpMkLst>
            <pc:docMk/>
            <pc:sldMk cId="2382924442" sldId="1114"/>
            <ac:grpSpMk id="5" creationId="{D81D6DDD-9D1F-BB44-89F6-02EF58C723D0}"/>
          </ac:grpSpMkLst>
        </pc:grpChg>
      </pc:sldChg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8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../media/image55.png"/><Relationship Id="rId4" Type="http://schemas.openxmlformats.org/officeDocument/2006/relationships/image" Target="NULL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5.png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6.png"/><Relationship Id="rId3" Type="http://schemas.openxmlformats.org/officeDocument/2006/relationships/image" Target="../media/image84.png"/><Relationship Id="rId21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.png"/><Relationship Id="rId4" Type="http://schemas.openxmlformats.org/officeDocument/2006/relationships/image" Target="NUL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hyperlink" Target="https://www.delftstack.com/howto/numpy/python-numpy.newaxis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NUL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NUL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0" Type="http://schemas.openxmlformats.org/officeDocument/2006/relationships/image" Target="../media/image136.png"/><Relationship Id="rId4" Type="http://schemas.openxmlformats.org/officeDocument/2006/relationships/image" Target="../media/image1320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NUL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8.png"/><Relationship Id="rId5" Type="http://schemas.openxmlformats.org/officeDocument/2006/relationships/image" Target="NULL"/><Relationship Id="rId10" Type="http://schemas.openxmlformats.org/officeDocument/2006/relationships/image" Target="../media/image157.png"/><Relationship Id="rId4" Type="http://schemas.openxmlformats.org/officeDocument/2006/relationships/image" Target="NULL"/><Relationship Id="rId9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35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NULL"/><Relationship Id="rId4" Type="http://schemas.openxmlformats.org/officeDocument/2006/relationships/image" Target="../media/image172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frequencies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DFC47D-A5DE-4966-BD03-0EB1C127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1468581"/>
            <a:ext cx="1987812" cy="1987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(1926)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2735705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the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19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5189986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/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/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  <p:bldP spid="3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EBC88-8C31-67D0-8821-3B0536383DBE}"/>
              </a:ext>
            </a:extLst>
          </p:cNvPr>
          <p:cNvSpPr txBox="1"/>
          <p:nvPr/>
        </p:nvSpPr>
        <p:spPr>
          <a:xfrm>
            <a:off x="4901434" y="3563533"/>
            <a:ext cx="246588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Numpy newaxis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344" r="-14694" b="-145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blipFill>
                <a:blip r:embed="rId7"/>
                <a:stretch>
                  <a:fillRect l="-6928" t="-180000" r="-4518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27" y="4634857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2277213" y="5769606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/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.4714−.7071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.2357+.4714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2.2%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27.7%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its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/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AC337D-FB52-C0E8-E152-6E8C31292D61}"/>
              </a:ext>
            </a:extLst>
          </p:cNvPr>
          <p:cNvSpPr/>
          <p:nvPr/>
        </p:nvSpPr>
        <p:spPr>
          <a:xfrm>
            <a:off x="5066675" y="3828385"/>
            <a:ext cx="3075950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DEF2C-0E7F-718B-F1A7-4DC160369621}"/>
              </a:ext>
            </a:extLst>
          </p:cNvPr>
          <p:cNvSpPr/>
          <p:nvPr/>
        </p:nvSpPr>
        <p:spPr>
          <a:xfrm>
            <a:off x="6728552" y="3544103"/>
            <a:ext cx="1414073" cy="281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/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  <p:bldP spid="3" grpId="0"/>
      <p:bldP spid="9" grpId="0" animBg="1"/>
      <p:bldP spid="18" grpId="0" animBg="1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the given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82EB6-CE78-D9EC-8091-94C93ED7AC47}"/>
              </a:ext>
            </a:extLst>
          </p:cNvPr>
          <p:cNvSpPr txBox="1"/>
          <p:nvPr/>
        </p:nvSpPr>
        <p:spPr>
          <a:xfrm>
            <a:off x="7091200" y="726619"/>
            <a:ext cx="179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For a given basis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216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/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E3370-CB51-CA44-FF45-DAD88F761F98}"/>
              </a:ext>
            </a:extLst>
          </p:cNvPr>
          <p:cNvCxnSpPr>
            <a:cxnSpLocks/>
          </p:cNvCxnSpPr>
          <p:nvPr/>
        </p:nvCxnSpPr>
        <p:spPr>
          <a:xfrm flipH="1">
            <a:off x="5936105" y="4567286"/>
            <a:ext cx="697043" cy="2670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F0081-FB8C-72CC-6406-2F9F1CEC9566}"/>
              </a:ext>
            </a:extLst>
          </p:cNvPr>
          <p:cNvSpPr/>
          <p:nvPr/>
        </p:nvSpPr>
        <p:spPr>
          <a:xfrm>
            <a:off x="6820708" y="4281050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/>
              </a:rPr>
              <a:t>slide #72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/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blipFill>
                <a:blip r:embed="rId9"/>
                <a:stretch>
                  <a:fillRect l="-29412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/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blipFill>
                <a:blip r:embed="rId10"/>
                <a:stretch>
                  <a:fillRect l="-104839" t="-180000" r="-1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/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blipFill>
                <a:blip r:embed="rId11"/>
                <a:stretch>
                  <a:fillRect l="-18182" t="-119672" r="-6363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/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Hermitian Operator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i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  <p:bldP spid="10" grpId="0"/>
      <p:bldP spid="11" grpId="0"/>
      <p:bldP spid="21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29209"/>
            <a:ext cx="4129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the variances of two arbitrary Hermitian operators is always greater than or equal to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07564-C47F-29A3-364F-B2592EBC76BE}"/>
              </a:ext>
            </a:extLst>
          </p:cNvPr>
          <p:cNvSpPr txBox="1"/>
          <p:nvPr/>
        </p:nvSpPr>
        <p:spPr>
          <a:xfrm>
            <a:off x="557551" y="3641743"/>
            <a:ext cx="342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Matrix multiplication is </a:t>
            </a:r>
            <a:r>
              <a:rPr lang="en-US" sz="1400" b="1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commutative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23" y="245723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3868619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296" y="4484000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5219517" y="4484000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6710188" y="4484000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6084329" y="4163517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is an eigenvector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t="-68224" r="-6116" b="-6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3841484" y="1668192"/>
            <a:ext cx="1973529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05AF8-AD67-354B-89B7-DB8E0AC95D54}"/>
              </a:ext>
            </a:extLst>
          </p:cNvPr>
          <p:cNvSpPr txBox="1"/>
          <p:nvPr/>
        </p:nvSpPr>
        <p:spPr>
          <a:xfrm>
            <a:off x="6061999" y="1224834"/>
            <a:ext cx="279303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An eigenvalue is </a:t>
            </a:r>
            <a:r>
              <a:rPr lang="en-US" sz="1200" b="1" dirty="0"/>
              <a:t>degenerate</a:t>
            </a:r>
            <a:r>
              <a:rPr lang="en-US" sz="1200" dirty="0"/>
              <a:t> if there is more than one linearly independent eigenstate belonging to the same eigenvalue. Degeneracy in quantum mechanical problems typically indicates a spatial symmetry within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</a:t>
            </a:r>
            <a:r>
              <a:rPr lang="en-US" sz="1600" u="sng" dirty="0">
                <a:solidFill>
                  <a:srgbClr val="7030A0"/>
                </a:solidFill>
              </a:rPr>
              <a:t>matrix</a:t>
            </a:r>
            <a:r>
              <a:rPr lang="en-US" sz="1600" dirty="0">
                <a:solidFill>
                  <a:srgbClr val="7030A0"/>
                </a:solidFill>
              </a:rPr>
              <a:t>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E63-DE08-0820-9445-13E586C7A4C8}"/>
              </a:ext>
            </a:extLst>
          </p:cNvPr>
          <p:cNvSpPr/>
          <p:nvPr/>
        </p:nvSpPr>
        <p:spPr>
          <a:xfrm>
            <a:off x="6457950" y="3888907"/>
            <a:ext cx="1803181" cy="2495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the wavefunction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6539</TotalTime>
  <Words>4260</Words>
  <Application>Microsoft Office PowerPoint</Application>
  <PresentationFormat>On-screen Show (4:3)</PresentationFormat>
  <Paragraphs>834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Deriving Schrodinger's Equation</vt:lpstr>
      <vt:lpstr>Deriving Schrodinger's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the Equation</vt:lpstr>
      <vt:lpstr>Decoding Schrödinger's Equation</vt:lpstr>
      <vt:lpstr>Decoding Schrödinger's Equation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– operators.ipynb</vt:lpstr>
      <vt:lpstr>View Cell 3 –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22 – Now You Know…</vt:lpstr>
      <vt:lpstr>Session 22 – Now You Know…</vt:lpstr>
      <vt:lpstr>Session 22 – Now You Know…</vt:lpstr>
      <vt:lpstr>Session 22 – Now You Know…</vt:lpstr>
      <vt:lpstr>Task 22-01 (Part A)</vt:lpstr>
      <vt:lpstr>Task 22-01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887</cp:revision>
  <cp:lastPrinted>2015-06-01T00:45:11Z</cp:lastPrinted>
  <dcterms:created xsi:type="dcterms:W3CDTF">2014-09-21T17:58:26Z</dcterms:created>
  <dcterms:modified xsi:type="dcterms:W3CDTF">2022-07-13T03:26:10Z</dcterms:modified>
</cp:coreProperties>
</file>